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1" r:id="rId5"/>
    <p:sldId id="262" r:id="rId6"/>
    <p:sldId id="269" r:id="rId7"/>
    <p:sldId id="268" r:id="rId8"/>
  </p:sldIdLst>
  <p:sldSz cx="9144000" cy="6858000" type="screen4x3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500042"/>
            <a:ext cx="8501122" cy="607223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Применение адаптивных пищевых добавок производства</a:t>
            </a:r>
            <a:r>
              <a:rPr lang="ru-RU" sz="96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Ariva</a:t>
            </a:r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</a:t>
            </a:r>
            <a:r>
              <a:rPr lang="en-US" sz="9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Spice</a:t>
            </a:r>
            <a:r>
              <a:rPr lang="ru-RU" sz="96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9600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sz="9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04"/>
            <a:ext cx="785818" cy="65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1314" y="5357826"/>
            <a:ext cx="1281474" cy="1181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57166"/>
            <a:ext cx="8358246" cy="600079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b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В ассортименте компании большой выбор комплексных функциональных пищевых и ароматических добавок</a:t>
            </a: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Обобщив многолетний производственный опыт, а также результаты исследований российских ученых в области пищевой химии, наша компания создала специальные адаптивные добавки для переработки проблемных видов мясного сырья. Разработана серия добавок для переработки сырья с пороками автолиза </a:t>
            </a:r>
            <a:r>
              <a:rPr lang="en-US" sz="2400" b="1" dirty="0" smtClean="0">
                <a:solidFill>
                  <a:srgbClr val="C00000"/>
                </a:solidFill>
              </a:rPr>
              <a:t>PSE, RSE, DFD,</a:t>
            </a:r>
            <a:r>
              <a:rPr lang="ru-RU" sz="2400" b="1" dirty="0" smtClean="0">
                <a:solidFill>
                  <a:srgbClr val="C00000"/>
                </a:solidFill>
              </a:rPr>
              <a:t> а также для рецептур с большим содержанием жировой ткани, мяса механической обвалки и замороженного мяса длительного хранения.</a:t>
            </a:r>
            <a:r>
              <a:rPr lang="ru-RU" sz="2800" b="1" dirty="0" smtClean="0">
                <a:solidFill>
                  <a:srgbClr val="C00000"/>
                </a:solidFill>
              </a:rPr>
              <a:t>               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5198164"/>
            <a:ext cx="1454706" cy="134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57166"/>
            <a:ext cx="8358246" cy="6215106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5461532"/>
            <a:ext cx="1168954" cy="1077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28596" y="428604"/>
            <a:ext cx="828680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Технология применения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фосфатных смесей для рецептур из нормального мясного сырья</a:t>
            </a:r>
          </a:p>
          <a:p>
            <a:pPr algn="ctr"/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</a:endParaRPr>
          </a:p>
          <a:p>
            <a:pPr algn="just"/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  <a:p>
            <a:pPr algn="just"/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         </a:t>
            </a:r>
          </a:p>
          <a:p>
            <a:pPr algn="just"/>
            <a:endParaRPr lang="ru-RU" sz="2400" b="1" dirty="0" smtClean="0">
              <a:solidFill>
                <a:srgbClr val="C00000"/>
              </a:solidFill>
              <a:latin typeface="+mj-lt"/>
            </a:endParaRPr>
          </a:p>
          <a:p>
            <a:pPr algn="just"/>
            <a:endParaRPr lang="ru-RU" sz="2400" b="1" dirty="0" smtClean="0">
              <a:solidFill>
                <a:srgbClr val="C00000"/>
              </a:solidFill>
              <a:latin typeface="+mj-lt"/>
            </a:endParaRPr>
          </a:p>
          <a:p>
            <a:pPr algn="just"/>
            <a:endParaRPr lang="ru-RU" sz="2000" b="1" dirty="0" smtClean="0">
              <a:solidFill>
                <a:srgbClr val="C00000"/>
              </a:solidFill>
              <a:latin typeface="+mj-lt"/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pPr algn="just"/>
            <a:endParaRPr lang="ru-RU" sz="2400" b="1" dirty="0" smtClean="0">
              <a:solidFill>
                <a:srgbClr val="C00000"/>
              </a:solidFill>
              <a:latin typeface="+mj-lt"/>
            </a:endParaRPr>
          </a:p>
          <a:p>
            <a:pPr algn="ctr"/>
            <a:endParaRPr lang="ru-RU" sz="6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  <a:p>
            <a:pPr algn="ctr"/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14348" y="1428736"/>
          <a:ext cx="7715304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7652"/>
                <a:gridCol w="38576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>
                          <a:solidFill>
                            <a:srgbClr val="C00000"/>
                          </a:solidFill>
                          <a:latin typeface="+mj-lt"/>
                        </a:rPr>
                        <a:t>Ariva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rgbClr val="C00000"/>
                          </a:solidFill>
                          <a:latin typeface="+mj-lt"/>
                        </a:rPr>
                        <a:t>Spice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 130 </a:t>
                      </a:r>
                      <a:endParaRPr lang="ru-RU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err="1" smtClean="0">
                          <a:solidFill>
                            <a:srgbClr val="C00000"/>
                          </a:solidFill>
                          <a:latin typeface="+mj-lt"/>
                        </a:rPr>
                        <a:t>Ariva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rgbClr val="C00000"/>
                          </a:solidFill>
                          <a:latin typeface="+mj-lt"/>
                        </a:rPr>
                        <a:t>Spice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 160   </a:t>
                      </a:r>
                      <a:endParaRPr lang="ru-RU" sz="1800" dirty="0" smtClean="0">
                        <a:solidFill>
                          <a:srgbClr val="C00000"/>
                        </a:solidFill>
                        <a:latin typeface="+mj-lt"/>
                      </a:endParaRPr>
                    </a:p>
                    <a:p>
                      <a:endParaRPr lang="ru-RU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rgbClr val="C00000"/>
                          </a:solidFill>
                          <a:latin typeface="+mj-lt"/>
                        </a:rPr>
                        <a:t>Фосфатосодержащая</a:t>
                      </a:r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 смесь без </a:t>
                      </a:r>
                      <a:r>
                        <a:rPr lang="ru-RU" b="1" dirty="0" err="1" smtClean="0">
                          <a:solidFill>
                            <a:srgbClr val="C00000"/>
                          </a:solidFill>
                          <a:latin typeface="+mj-lt"/>
                        </a:rPr>
                        <a:t>вкусо-ароматической</a:t>
                      </a:r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 составляющей для вареных колбас с выходом 130-140%.</a:t>
                      </a:r>
                      <a:endParaRPr lang="ru-RU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err="1" smtClean="0">
                          <a:solidFill>
                            <a:srgbClr val="C00000"/>
                          </a:solidFill>
                          <a:latin typeface="+mj-lt"/>
                        </a:rPr>
                        <a:t>Фосфатосодержащая</a:t>
                      </a:r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 добавка без </a:t>
                      </a:r>
                      <a:r>
                        <a:rPr lang="ru-RU" b="1" dirty="0" err="1" smtClean="0">
                          <a:solidFill>
                            <a:srgbClr val="C00000"/>
                          </a:solidFill>
                          <a:latin typeface="+mj-lt"/>
                        </a:rPr>
                        <a:t>вкусо-ароматической</a:t>
                      </a:r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 составляющей для вареных колбасных изделий с выходом 150-160%.</a:t>
                      </a:r>
                    </a:p>
                    <a:p>
                      <a:endParaRPr lang="ru-RU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Мясное сырье с </a:t>
                      </a:r>
                      <a:r>
                        <a:rPr lang="ru-RU" b="1" dirty="0" err="1" smtClean="0">
                          <a:solidFill>
                            <a:srgbClr val="C00000"/>
                          </a:solidFill>
                          <a:latin typeface="+mj-lt"/>
                        </a:rPr>
                        <a:t>рН</a:t>
                      </a:r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 5,8 – 6,2</a:t>
                      </a:r>
                      <a:endParaRPr lang="ru-RU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Мясное сырье с </a:t>
                      </a:r>
                      <a:r>
                        <a:rPr lang="ru-RU" b="1" dirty="0" err="1" smtClean="0">
                          <a:solidFill>
                            <a:srgbClr val="C00000"/>
                          </a:solidFill>
                          <a:latin typeface="+mj-lt"/>
                        </a:rPr>
                        <a:t>рН</a:t>
                      </a:r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 5,8 – 6,2</a:t>
                      </a:r>
                    </a:p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Готовый продукт с увеличенным выходом</a:t>
                      </a:r>
                      <a:endParaRPr lang="ru-RU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14348" y="4500570"/>
          <a:ext cx="7715304" cy="1071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7652"/>
                <a:gridCol w="3857652"/>
              </a:tblGrid>
              <a:tr h="1071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1 -1,2 %  по отношению к массе  основного сырья, при уровне гидратации 1:8-10, закладывается в фарш на начальной стадии 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куттерования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, на нежирное сырье. 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1,2 -1,5 %  по отношению к массе  основного сырья, при уровне гидратации 1:10, закладывается в фарш на начальной стадии 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куттерования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, на нежирное сырье. 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4143380"/>
            <a:ext cx="8358246" cy="2428892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1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1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1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1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1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1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1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1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1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1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1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1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1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1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5461532"/>
            <a:ext cx="1168954" cy="1077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28596" y="142852"/>
            <a:ext cx="828680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Технология 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применения функциональных смесей для переработки сырья с пороками автолиза, различного термического состояния и химического состава</a:t>
            </a:r>
            <a:endParaRPr lang="ru-RU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14348" y="1500174"/>
          <a:ext cx="7786740" cy="4000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7348"/>
                <a:gridCol w="1557348"/>
                <a:gridCol w="1557348"/>
                <a:gridCol w="1557348"/>
                <a:gridCol w="1557348"/>
              </a:tblGrid>
              <a:tr h="59571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solidFill>
                            <a:srgbClr val="C00000"/>
                          </a:solidFill>
                          <a:latin typeface="+mj-lt"/>
                        </a:rPr>
                        <a:t>Ariva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rgbClr val="C00000"/>
                          </a:solidFill>
                          <a:latin typeface="+mj-lt"/>
                        </a:rPr>
                        <a:t>Spice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 РК 1</a:t>
                      </a:r>
                      <a:endParaRPr lang="ru-RU" sz="160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solidFill>
                            <a:srgbClr val="C00000"/>
                          </a:solidFill>
                          <a:latin typeface="+mj-lt"/>
                        </a:rPr>
                        <a:t>Ariva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rgbClr val="C00000"/>
                          </a:solidFill>
                          <a:latin typeface="+mj-lt"/>
                        </a:rPr>
                        <a:t>Spice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 РК 2</a:t>
                      </a:r>
                      <a:endParaRPr lang="ru-RU" sz="160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solidFill>
                            <a:srgbClr val="C00000"/>
                          </a:solidFill>
                          <a:latin typeface="+mj-lt"/>
                        </a:rPr>
                        <a:t>Ariva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rgbClr val="C00000"/>
                          </a:solidFill>
                          <a:latin typeface="+mj-lt"/>
                        </a:rPr>
                        <a:t>Spice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 MDM</a:t>
                      </a:r>
                      <a:endParaRPr lang="ru-RU" sz="160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solidFill>
                            <a:srgbClr val="C00000"/>
                          </a:solidFill>
                          <a:latin typeface="+mj-lt"/>
                        </a:rPr>
                        <a:t>Ariva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rgbClr val="C00000"/>
                          </a:solidFill>
                          <a:latin typeface="+mj-lt"/>
                        </a:rPr>
                        <a:t>Spice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rgbClr val="C00000"/>
                          </a:solidFill>
                          <a:latin typeface="+mj-lt"/>
                        </a:rPr>
                        <a:t>Fat</a:t>
                      </a:r>
                      <a:endParaRPr lang="ru-RU" sz="160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solidFill>
                            <a:srgbClr val="C00000"/>
                          </a:solidFill>
                          <a:latin typeface="+mj-lt"/>
                        </a:rPr>
                        <a:t>Ariva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rgbClr val="C00000"/>
                          </a:solidFill>
                          <a:latin typeface="+mj-lt"/>
                        </a:rPr>
                        <a:t>Spice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rgbClr val="C00000"/>
                          </a:solidFill>
                          <a:latin typeface="+mj-lt"/>
                        </a:rPr>
                        <a:t>Cold</a:t>
                      </a:r>
                      <a:endParaRPr lang="ru-RU" sz="160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2414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для рецептур мясного сырья </a:t>
                      </a:r>
                      <a:r>
                        <a:rPr lang="ru-RU" sz="1200" b="1" dirty="0" err="1" smtClean="0">
                          <a:solidFill>
                            <a:srgbClr val="C00000"/>
                          </a:solidFill>
                          <a:latin typeface="+mj-lt"/>
                        </a:rPr>
                        <a:t>c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 </a:t>
                      </a:r>
                      <a:r>
                        <a:rPr lang="ru-RU" sz="1200" b="1" u="sng" dirty="0" smtClean="0">
                          <a:solidFill>
                            <a:srgbClr val="C00000"/>
                          </a:solidFill>
                          <a:latin typeface="+mj-lt"/>
                        </a:rPr>
                        <a:t>пороком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 автолиза </a:t>
                      </a:r>
                      <a:r>
                        <a:rPr lang="ru-RU" sz="1200" b="1" u="sng" dirty="0" smtClean="0">
                          <a:solidFill>
                            <a:srgbClr val="C00000"/>
                          </a:solidFill>
                          <a:latin typeface="+mj-lt"/>
                        </a:rPr>
                        <a:t>PSE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 (</a:t>
                      </a:r>
                      <a:r>
                        <a:rPr lang="ru-RU" sz="1200" b="1" dirty="0" err="1" smtClean="0">
                          <a:solidFill>
                            <a:srgbClr val="C00000"/>
                          </a:solidFill>
                          <a:latin typeface="+mj-lt"/>
                        </a:rPr>
                        <a:t>рН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 ниже 5,5)</a:t>
                      </a:r>
                    </a:p>
                    <a:p>
                      <a:pPr algn="ctr"/>
                      <a:endParaRPr lang="ru-RU" sz="12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для рецептур мясного сырья </a:t>
                      </a:r>
                      <a:r>
                        <a:rPr lang="ru-RU" sz="1200" b="1" dirty="0" err="1" smtClean="0">
                          <a:solidFill>
                            <a:srgbClr val="C00000"/>
                          </a:solidFill>
                          <a:latin typeface="+mj-lt"/>
                        </a:rPr>
                        <a:t>c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 </a:t>
                      </a:r>
                      <a:r>
                        <a:rPr lang="ru-RU" sz="1200" b="1" u="sng" dirty="0" smtClean="0">
                          <a:solidFill>
                            <a:srgbClr val="C00000"/>
                          </a:solidFill>
                          <a:latin typeface="+mj-lt"/>
                        </a:rPr>
                        <a:t>пороком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 автолиза </a:t>
                      </a:r>
                      <a:r>
                        <a:rPr lang="ru-RU" sz="1200" b="1" u="sng" dirty="0" smtClean="0">
                          <a:solidFill>
                            <a:srgbClr val="C00000"/>
                          </a:solidFill>
                          <a:latin typeface="+mj-lt"/>
                        </a:rPr>
                        <a:t>DFD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 (</a:t>
                      </a:r>
                      <a:r>
                        <a:rPr lang="ru-RU" sz="1200" b="1" dirty="0" err="1" smtClean="0">
                          <a:solidFill>
                            <a:srgbClr val="C00000"/>
                          </a:solidFill>
                          <a:latin typeface="+mj-lt"/>
                        </a:rPr>
                        <a:t>рН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 выше 6,5)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для рецептур с использованием </a:t>
                      </a:r>
                      <a:r>
                        <a:rPr lang="ru-RU" sz="1200" b="1" u="sng" dirty="0" smtClean="0">
                          <a:solidFill>
                            <a:srgbClr val="C00000"/>
                          </a:solidFill>
                          <a:latin typeface="+mj-lt"/>
                        </a:rPr>
                        <a:t>мяса</a:t>
                      </a:r>
                      <a:r>
                        <a:rPr lang="ru-RU" sz="1200" b="1" u="sng" baseline="0" dirty="0" smtClean="0">
                          <a:solidFill>
                            <a:srgbClr val="C00000"/>
                          </a:solidFill>
                          <a:latin typeface="+mj-lt"/>
                        </a:rPr>
                        <a:t> механической 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+mj-lt"/>
                        </a:rPr>
                        <a:t>и ручной </a:t>
                      </a:r>
                      <a:r>
                        <a:rPr lang="ru-RU" sz="1200" b="1" u="sng" baseline="0" dirty="0" smtClean="0">
                          <a:solidFill>
                            <a:srgbClr val="C00000"/>
                          </a:solidFill>
                          <a:latin typeface="+mj-lt"/>
                        </a:rPr>
                        <a:t>обвалки</a:t>
                      </a:r>
                      <a:endParaRPr lang="ru-RU" sz="1200" b="1" u="sng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для рецептур со значительным </a:t>
                      </a:r>
                      <a:r>
                        <a:rPr lang="ru-RU" sz="1200" b="1" u="sng" dirty="0" smtClean="0">
                          <a:solidFill>
                            <a:srgbClr val="C00000"/>
                          </a:solidFill>
                          <a:latin typeface="+mj-lt"/>
                        </a:rPr>
                        <a:t>содержанием жировой ткани</a:t>
                      </a:r>
                      <a:endParaRPr lang="ru-RU" sz="1200" b="1" u="sng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для рецептур с использованием </a:t>
                      </a:r>
                      <a:r>
                        <a:rPr lang="ru-RU" sz="1200" b="1" u="sng" dirty="0" smtClean="0">
                          <a:solidFill>
                            <a:srgbClr val="C00000"/>
                          </a:solidFill>
                          <a:latin typeface="+mj-lt"/>
                        </a:rPr>
                        <a:t>замороженного сырья 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длительного хранения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163394">
                <a:tc>
                  <a:txBody>
                    <a:bodyPr/>
                    <a:lstStyle/>
                    <a:p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1-1,5 %  по отношению к массе  основного сырья, при уровне гидратации 1:6-7, 0 закладывается в фарш на начальной стадии 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куттерования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, на нежирное сырье</a:t>
                      </a:r>
                      <a:endParaRPr lang="ru-RU" sz="120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1 -1,5 %  по отношению к массе  основного сырья, при уровне гидратации 1:7-8,0 закладывается в фарш на начальной стадии 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куттерования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, на нежирное сырье</a:t>
                      </a:r>
                    </a:p>
                    <a:p>
                      <a:endParaRPr lang="ru-RU" sz="120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1-1,5 %  по отношению к массе  основного сырья, при уровне гидратации 1:7-8,0  закладывается в фарш на начальной стадии 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куттерования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, на нежирное сырье</a:t>
                      </a:r>
                      <a:endParaRPr lang="ru-RU" sz="120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1-1,2 %  по отношению к массе  основного сырья, при уровне гидратации 1:6-7,0 закладывается в фарш на начальной стадии 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куттерования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, на нежирное сырье</a:t>
                      </a:r>
                      <a:endParaRPr lang="ru-RU" sz="120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1-1,5 %  по отношению к массе  основного сырья, при уровне гидратации 1:6-7,0 закладывается в фарш на начальной стадии 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куттерования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, на нежирное сырье</a:t>
                      </a:r>
                      <a:endParaRPr lang="ru-RU" sz="120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571876"/>
            <a:ext cx="8358246" cy="3000396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3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3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3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3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3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3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300" dirty="0"/>
              <a:t/>
            </a:r>
            <a:br>
              <a:rPr lang="ru-RU" sz="1300" dirty="0"/>
            </a:br>
            <a:r>
              <a:rPr lang="ru-RU" sz="13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3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3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3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3842" y="5572140"/>
            <a:ext cx="1048946" cy="966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28596" y="428604"/>
            <a:ext cx="82868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Эмульгаторы и стабилизаторы 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для улучшения консистенции текстуры и увеличения выхода готовой продукции </a:t>
            </a:r>
            <a:endParaRPr lang="ru-RU" sz="20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/>
            <a:endParaRPr lang="ru-RU" sz="24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  <a:p>
            <a:pPr algn="just"/>
            <a:endParaRPr lang="ru-RU" sz="66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  <a:p>
            <a:pPr algn="ctr"/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28596" y="1428736"/>
          <a:ext cx="8286808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702"/>
                <a:gridCol w="2071702"/>
                <a:gridCol w="2071702"/>
                <a:gridCol w="20717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>
                          <a:solidFill>
                            <a:srgbClr val="C00000"/>
                          </a:solidFill>
                          <a:latin typeface="+mj-lt"/>
                        </a:rPr>
                        <a:t>Ariva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rgbClr val="C00000"/>
                          </a:solidFill>
                          <a:latin typeface="+mj-lt"/>
                        </a:rPr>
                        <a:t>Spice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 Стабилизатор 900</a:t>
                      </a:r>
                      <a:endParaRPr lang="ru-RU" sz="140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>
                          <a:solidFill>
                            <a:srgbClr val="C00000"/>
                          </a:solidFill>
                          <a:latin typeface="+mj-lt"/>
                        </a:rPr>
                        <a:t>Ariva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rgbClr val="C00000"/>
                          </a:solidFill>
                          <a:latin typeface="+mj-lt"/>
                        </a:rPr>
                        <a:t>Spice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 Эмульгатор</a:t>
                      </a:r>
                      <a:endParaRPr lang="ru-RU" sz="140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>
                          <a:solidFill>
                            <a:srgbClr val="C00000"/>
                          </a:solidFill>
                          <a:latin typeface="+mj-lt"/>
                        </a:rPr>
                        <a:t>Ariva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rgbClr val="C00000"/>
                          </a:solidFill>
                          <a:latin typeface="+mj-lt"/>
                        </a:rPr>
                        <a:t>Spice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 Мульти 5</a:t>
                      </a:r>
                      <a:endParaRPr lang="ru-RU" sz="140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>
                          <a:solidFill>
                            <a:srgbClr val="C00000"/>
                          </a:solidFill>
                          <a:latin typeface="+mj-lt"/>
                        </a:rPr>
                        <a:t>Ariva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rgbClr val="C00000"/>
                          </a:solidFill>
                          <a:latin typeface="+mj-lt"/>
                        </a:rPr>
                        <a:t>Spice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 Мульти 10</a:t>
                      </a:r>
                      <a:endParaRPr lang="ru-RU" sz="140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Стабилизатор консистенции с высокими стабилизирующими свойствами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Эмульгатор для всех видов колбасных изделий, реструктурированных ветчин, паштетов и </a:t>
                      </a:r>
                      <a:r>
                        <a:rPr lang="ru-RU" sz="1400" b="1" dirty="0" err="1" smtClean="0">
                          <a:solidFill>
                            <a:srgbClr val="C00000"/>
                          </a:solidFill>
                          <a:latin typeface="+mj-lt"/>
                        </a:rPr>
                        <a:t>белково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 - жировых эмульсий( БЖЭ)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Функциональная добавка на основе молочных сывороточных белков, обеспечивающая повышение выхода мясных продуктов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Функциональная белковая добавка на основе молочных сывороточных белков, обеспечивающая повышенный выход мясных продуктов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28596" y="3571876"/>
          <a:ext cx="8286808" cy="1643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702"/>
                <a:gridCol w="2071702"/>
                <a:gridCol w="2071702"/>
                <a:gridCol w="2071702"/>
              </a:tblGrid>
              <a:tr h="164307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+mj-lt"/>
                        </a:rPr>
                        <a:t>В сухом</a:t>
                      </a:r>
                      <a:r>
                        <a:rPr lang="ru-RU" sz="1200" baseline="0" dirty="0" smtClean="0">
                          <a:solidFill>
                            <a:srgbClr val="C00000"/>
                          </a:solidFill>
                          <a:latin typeface="+mj-lt"/>
                        </a:rPr>
                        <a:t> виде 1:20, производство гелей, БЖЭ,  гранул</a:t>
                      </a:r>
                    </a:p>
                    <a:p>
                      <a:pPr algn="ctr"/>
                      <a:r>
                        <a:rPr lang="ru-RU" sz="1200" u="sng" baseline="0" dirty="0" smtClean="0">
                          <a:solidFill>
                            <a:srgbClr val="C00000"/>
                          </a:solidFill>
                          <a:latin typeface="+mj-lt"/>
                        </a:rPr>
                        <a:t>Рекомендуется для продуктов не требующих повторного разогрева:  </a:t>
                      </a:r>
                      <a:r>
                        <a:rPr lang="ru-RU" sz="1200" u="none" baseline="0" dirty="0" smtClean="0">
                          <a:solidFill>
                            <a:srgbClr val="C00000"/>
                          </a:solidFill>
                          <a:latin typeface="+mj-lt"/>
                        </a:rPr>
                        <a:t>ветчины, в/к и </a:t>
                      </a:r>
                      <a:r>
                        <a:rPr lang="ru-RU" sz="1200" u="none" baseline="0" dirty="0" err="1" smtClean="0">
                          <a:solidFill>
                            <a:srgbClr val="C00000"/>
                          </a:solidFill>
                          <a:latin typeface="+mj-lt"/>
                        </a:rPr>
                        <a:t>полукопченые</a:t>
                      </a:r>
                      <a:r>
                        <a:rPr lang="ru-RU" sz="1200" u="none" baseline="0" dirty="0" smtClean="0">
                          <a:solidFill>
                            <a:srgbClr val="C00000"/>
                          </a:solidFill>
                          <a:latin typeface="+mj-lt"/>
                        </a:rPr>
                        <a:t> колбасы</a:t>
                      </a:r>
                      <a:endParaRPr lang="ru-RU" sz="1200" u="none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+mn-cs"/>
                        </a:rPr>
                        <a:t>В сухом виде</a:t>
                      </a:r>
                      <a:r>
                        <a:rPr lang="ru-RU" sz="1200" b="1" kern="1200" baseline="0" dirty="0" smtClean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+mn-cs"/>
                        </a:rPr>
                        <a:t>от 0,8 до 1,5 кг при гидратации 1:20</a:t>
                      </a:r>
                    </a:p>
                    <a:p>
                      <a:endParaRPr lang="ru-RU" sz="1200" b="1" kern="1200" dirty="0" smtClean="0">
                        <a:solidFill>
                          <a:srgbClr val="C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200" b="1" u="sng" kern="1200" dirty="0" smtClean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+mn-cs"/>
                        </a:rPr>
                        <a:t>Рекомендуется для продуктов повторного разогрева:</a:t>
                      </a:r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+mn-cs"/>
                        </a:rPr>
                        <a:t> сосиски, сардельки, </a:t>
                      </a:r>
                      <a:r>
                        <a:rPr lang="ru-RU" sz="1200" b="1" kern="1200" dirty="0" err="1" smtClean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+mn-cs"/>
                        </a:rPr>
                        <a:t>шпикачки</a:t>
                      </a:r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+mn-cs"/>
                        </a:rPr>
                        <a:t>, колбаски -гриль</a:t>
                      </a:r>
                      <a:endParaRPr lang="ru-RU" sz="1200" b="1" kern="1200" dirty="0">
                        <a:solidFill>
                          <a:srgbClr val="C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+mj-lt"/>
                        </a:rPr>
                        <a:t>Водосвязывание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+mj-lt"/>
                        </a:rPr>
                        <a:t> 1:7</a:t>
                      </a:r>
                    </a:p>
                    <a:p>
                      <a:pPr algn="ctr"/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+mj-lt"/>
                        </a:rPr>
                        <a:t>Жиросвязывание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+mj-lt"/>
                        </a:rPr>
                        <a:t> 1:5:5</a:t>
                      </a:r>
                    </a:p>
                    <a:p>
                      <a:pPr algn="ctr"/>
                      <a:endParaRPr lang="ru-RU" sz="1200" dirty="0" smtClean="0">
                        <a:solidFill>
                          <a:srgbClr val="C00000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ru-RU" sz="1200" u="sng" dirty="0" smtClean="0">
                          <a:solidFill>
                            <a:srgbClr val="C00000"/>
                          </a:solidFill>
                          <a:latin typeface="+mj-lt"/>
                        </a:rPr>
                        <a:t>Рекомендуется для </a:t>
                      </a:r>
                      <a:r>
                        <a:rPr lang="ru-RU" sz="1200" u="sng" dirty="0" err="1" smtClean="0">
                          <a:solidFill>
                            <a:srgbClr val="C00000"/>
                          </a:solidFill>
                          <a:latin typeface="+mj-lt"/>
                        </a:rPr>
                        <a:t>эмульгированных</a:t>
                      </a:r>
                      <a:r>
                        <a:rPr lang="ru-RU" sz="1200" u="sng" dirty="0" smtClean="0">
                          <a:solidFill>
                            <a:srgbClr val="C00000"/>
                          </a:solidFill>
                          <a:latin typeface="+mj-lt"/>
                        </a:rPr>
                        <a:t> продуктов с увеличенным</a:t>
                      </a:r>
                      <a:r>
                        <a:rPr lang="ru-RU" sz="1200" u="sng" baseline="0" dirty="0" smtClean="0">
                          <a:solidFill>
                            <a:srgbClr val="C00000"/>
                          </a:solidFill>
                          <a:latin typeface="+mj-lt"/>
                        </a:rPr>
                        <a:t> выходом</a:t>
                      </a:r>
                      <a:endParaRPr lang="ru-RU" sz="1200" u="sng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+mj-lt"/>
                        </a:rPr>
                        <a:t>Водосвязывание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+mj-lt"/>
                        </a:rPr>
                        <a:t> 1:10</a:t>
                      </a:r>
                    </a:p>
                    <a:p>
                      <a:pPr algn="ctr"/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+mj-lt"/>
                        </a:rPr>
                        <a:t>Жиросвязывание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+mj-lt"/>
                        </a:rPr>
                        <a:t> 1:7:7</a:t>
                      </a:r>
                    </a:p>
                    <a:p>
                      <a:pPr algn="ctr"/>
                      <a:endParaRPr lang="ru-RU" sz="1200" dirty="0" smtClean="0">
                        <a:solidFill>
                          <a:srgbClr val="C00000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ru-RU" sz="1200" u="sng" dirty="0" smtClean="0">
                          <a:solidFill>
                            <a:srgbClr val="C00000"/>
                          </a:solidFill>
                          <a:latin typeface="+mj-lt"/>
                        </a:rPr>
                        <a:t>Рекомендуется для предотвращения </a:t>
                      </a:r>
                      <a:r>
                        <a:rPr lang="ru-RU" sz="1200" u="sng" dirty="0" err="1" smtClean="0">
                          <a:solidFill>
                            <a:srgbClr val="C00000"/>
                          </a:solidFill>
                          <a:latin typeface="+mj-lt"/>
                        </a:rPr>
                        <a:t>бульоно-жировых</a:t>
                      </a:r>
                      <a:r>
                        <a:rPr lang="ru-RU" sz="1200" u="sng" dirty="0" smtClean="0">
                          <a:solidFill>
                            <a:srgbClr val="C00000"/>
                          </a:solidFill>
                          <a:latin typeface="+mj-lt"/>
                        </a:rPr>
                        <a:t> отеков под</a:t>
                      </a:r>
                      <a:r>
                        <a:rPr lang="ru-RU" sz="1200" u="sng" baseline="0" dirty="0" smtClean="0">
                          <a:solidFill>
                            <a:srgbClr val="C00000"/>
                          </a:solidFill>
                          <a:latin typeface="+mj-lt"/>
                        </a:rPr>
                        <a:t> оболочкой</a:t>
                      </a:r>
                      <a:endParaRPr lang="ru-RU" sz="1200" u="sng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785786" y="5214950"/>
            <a:ext cx="77867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  <a:latin typeface="+mj-lt"/>
              </a:rPr>
              <a:t>Вкусо-ароматические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> смеси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+mj-lt"/>
              </a:rPr>
              <a:t>для вареных колбасных изделий, </a:t>
            </a:r>
            <a:r>
              <a:rPr lang="ru-RU" b="1" dirty="0" err="1" smtClean="0">
                <a:solidFill>
                  <a:srgbClr val="C00000"/>
                </a:solidFill>
                <a:latin typeface="+mj-lt"/>
              </a:rPr>
              <a:t>полукопченых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> и варено-копченых колбас, сырокопченых и </a:t>
            </a:r>
            <a:r>
              <a:rPr lang="ru-RU" b="1" dirty="0" err="1" smtClean="0">
                <a:solidFill>
                  <a:srgbClr val="C00000"/>
                </a:solidFill>
                <a:latin typeface="+mj-lt"/>
              </a:rPr>
              <a:t>сыровяленных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> колбас и продуктов, полуфабрикатов, деликатесов и ветчин, консервов </a:t>
            </a:r>
          </a:p>
          <a:p>
            <a:pPr algn="ctr"/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571876"/>
            <a:ext cx="8358246" cy="3000396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3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3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3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3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3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3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300" dirty="0"/>
              <a:t/>
            </a:r>
            <a:br>
              <a:rPr lang="ru-RU" sz="1300" dirty="0"/>
            </a:br>
            <a:r>
              <a:rPr lang="ru-RU" sz="13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3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3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3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8860" y="5715016"/>
            <a:ext cx="893928" cy="823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28596" y="642918"/>
            <a:ext cx="82868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Специальные добавки для производства мясной продукции </a:t>
            </a:r>
            <a:endParaRPr lang="ru-RU" sz="20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/>
            <a:endParaRPr lang="ru-RU" sz="24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  <a:p>
            <a:pPr algn="just"/>
            <a:endParaRPr lang="ru-RU" sz="66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  <a:p>
            <a:pPr algn="ctr"/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28596" y="1214422"/>
          <a:ext cx="8286808" cy="37962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702"/>
                <a:gridCol w="2071702"/>
                <a:gridCol w="2071702"/>
                <a:gridCol w="2071702"/>
              </a:tblGrid>
              <a:tr h="2746978">
                <a:tc>
                  <a:txBody>
                    <a:bodyPr/>
                    <a:lstStyle/>
                    <a:p>
                      <a:pPr algn="ctr"/>
                      <a:r>
                        <a:rPr lang="ru-RU" sz="1800" b="1" u="sng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en-US" sz="1800" b="1" u="sng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Ariva</a:t>
                      </a:r>
                      <a:r>
                        <a:rPr lang="en-US" sz="1800" b="1" u="sng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Spice </a:t>
                      </a:r>
                      <a:r>
                        <a:rPr lang="ru-RU" sz="1800" b="1" u="sng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Шпик»</a:t>
                      </a:r>
                    </a:p>
                    <a:p>
                      <a:pPr algn="ctr"/>
                      <a:endParaRPr lang="ru-RU" sz="18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b="0" u="none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функциональная смесь для производства имитационного шпика и мясных гранул</a:t>
                      </a:r>
                    </a:p>
                    <a:p>
                      <a:pPr algn="ctr"/>
                      <a:endParaRPr lang="ru-RU" sz="140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u="sng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en-US" sz="1800" b="1" u="sng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Ariva</a:t>
                      </a:r>
                      <a:r>
                        <a:rPr lang="en-US" sz="1800" b="1" u="sng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Spice </a:t>
                      </a:r>
                      <a:r>
                        <a:rPr lang="ru-RU" sz="1800" b="1" u="sng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Мульти ПФ»</a:t>
                      </a:r>
                    </a:p>
                    <a:p>
                      <a:pPr algn="ctr"/>
                      <a:endParaRPr lang="ru-RU" sz="18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600" b="0" u="none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функциональная  смесь для производства натуральных и рубленых полуфабрикатов</a:t>
                      </a:r>
                    </a:p>
                    <a:p>
                      <a:pPr algn="ctr"/>
                      <a:endParaRPr lang="ru-RU" sz="140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u="sng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en-US" sz="1800" b="1" u="sng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Ariva</a:t>
                      </a:r>
                      <a:r>
                        <a:rPr lang="en-US" sz="1800" b="1" u="sng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Spice </a:t>
                      </a:r>
                      <a:r>
                        <a:rPr lang="ru-RU" sz="1800" b="1" u="sng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Цитрин К»</a:t>
                      </a:r>
                    </a:p>
                    <a:p>
                      <a:pPr algn="ctr"/>
                      <a:endParaRPr lang="ru-RU" sz="18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600" b="0" u="none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консервант, сохранитель свежести, антиокислитель, регулятор кислотности</a:t>
                      </a:r>
                    </a:p>
                    <a:p>
                      <a:pPr algn="ctr"/>
                      <a:endParaRPr lang="ru-RU" sz="140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u="sng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en-US" sz="1800" b="1" u="sng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Ariva</a:t>
                      </a:r>
                      <a:r>
                        <a:rPr lang="en-US" sz="1800" b="1" u="sng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Spice D</a:t>
                      </a:r>
                      <a:r>
                        <a:rPr lang="ru-RU" sz="1800" b="1" u="sng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е</a:t>
                      </a:r>
                      <a:r>
                        <a:rPr lang="en-US" sz="1800" b="1" u="sng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ru-RU" sz="1800" b="1" u="sng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8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600" b="0" u="none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600" b="0" u="none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смесь для производства сырокопченых  и сыровяленых мясных продуктов и продуктов из мяса птицы</a:t>
                      </a:r>
                    </a:p>
                    <a:p>
                      <a:pPr algn="ctr"/>
                      <a:endParaRPr lang="ru-RU" sz="140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022549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28596" y="3714750"/>
          <a:ext cx="828680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702"/>
                <a:gridCol w="2071702"/>
                <a:gridCol w="2071702"/>
                <a:gridCol w="2071702"/>
              </a:tblGrid>
              <a:tr h="2071704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Соотношение компонентов «</a:t>
                      </a:r>
                      <a:r>
                        <a:rPr lang="en-US" sz="1400" b="1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Ariva</a:t>
                      </a: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Spice </a:t>
                      </a:r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Шпик» : жировое сырье : вода </a:t>
                      </a:r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– 1:5:20 (для шпика)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1:10:20 – для гранул</a:t>
                      </a:r>
                      <a:endParaRPr lang="ru-RU" sz="14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_____________________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созревание в холодной камере Т 2-4</a:t>
                      </a:r>
                      <a:r>
                        <a:rPr lang="ru-RU" sz="1400" b="1" kern="1200" baseline="300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С 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1,5 – 2 часа</a:t>
                      </a:r>
                      <a:endParaRPr lang="ru-RU" sz="1400" u="none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Соотношение эмульсии  </a:t>
                      </a:r>
                      <a:endParaRPr lang="ru-RU" sz="1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смесь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Ariva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Spice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Мульти ПФ»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жир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сырье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 вода 1</a:t>
                      </a:r>
                      <a:r>
                        <a:rPr lang="ru-RU" sz="14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: 2 : 25 _____________________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в фарш для пельменей эмульсию вносят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от 15 до 40%. </a:t>
                      </a:r>
                      <a:endParaRPr lang="ru-RU" sz="1400" dirty="0" smtClean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Дозировка</a:t>
                      </a:r>
                    </a:p>
                    <a:p>
                      <a:pPr algn="ctr" fontAlgn="base"/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      0,2-0,3 % </a:t>
                      </a:r>
                    </a:p>
                    <a:p>
                      <a:pPr algn="ctr" fontAlgn="base"/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по отношению  к массе  основного  сырья </a:t>
                      </a:r>
                    </a:p>
                    <a:p>
                      <a:pPr algn="ctr" fontAlgn="base"/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_____________________</a:t>
                      </a:r>
                    </a:p>
                    <a:p>
                      <a:pPr algn="ctr" fontAlgn="base"/>
                      <a:r>
                        <a:rPr lang="ru-RU" sz="1400" b="1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сохраняет свежесть продукта до 20 дней</a:t>
                      </a:r>
                      <a:endParaRPr lang="ru-RU" sz="14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79095" indent="-379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Дозировка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en-US" sz="1400" b="1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Ariva</a:t>
                      </a: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Spice Del</a:t>
                      </a:r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» добавляется в рассол при производстве </a:t>
                      </a:r>
                      <a:r>
                        <a:rPr lang="ru-RU" sz="1400" b="1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цельномышечных</a:t>
                      </a:r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мясо продуктов 10-12 %</a:t>
                      </a:r>
                    </a:p>
                    <a:p>
                      <a:pPr algn="ctr"/>
                      <a:r>
                        <a:rPr lang="ru-RU" sz="1400" b="1" u="sng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__________</a:t>
                      </a:r>
                      <a:r>
                        <a:rPr lang="ru-RU" sz="1400" b="1" u="sng" kern="1200" dirty="0" smtClean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+mn-cs"/>
                        </a:rPr>
                        <a:t>_______</a:t>
                      </a:r>
                      <a:r>
                        <a:rPr lang="ru-RU" sz="1400" b="1" u="sng" kern="1200" baseline="0" dirty="0" smtClean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сокращения сроков созревания</a:t>
                      </a:r>
                      <a:endParaRPr lang="ru-RU" sz="1400" b="1" u="sng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57166"/>
            <a:ext cx="8358246" cy="6215106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4737266"/>
            <a:ext cx="1954772" cy="180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214414" y="2285992"/>
            <a:ext cx="70723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5C616C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</TotalTime>
  <Words>686</Words>
  <PresentationFormat>Экран (4:3)</PresentationFormat>
  <Paragraphs>105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Применение адаптивных пищевых добавок производства Ariva Spice </vt:lpstr>
      <vt:lpstr>    В ассортименте компании большой выбор комплексных функциональных пищевых и ароматических добавок   Обобщив многолетний производственный опыт, а также результаты исследований российских ученых в области пищевой химии, наша компания создала специальные адаптивные добавки для переработки проблемных видов мясного сырья. Разработана серия добавок для переработки сырья с пороками автолиза PSE, RSE, DFD, а также для рецептур с большим содержанием жировой ткани, мяса механической обвалки и замороженного мяса длительного хранения.                  </vt:lpstr>
      <vt:lpstr>   </vt:lpstr>
      <vt:lpstr>            </vt:lpstr>
      <vt:lpstr>             </vt:lpstr>
      <vt:lpstr>             </vt:lpstr>
      <vt:lpstr>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56</cp:revision>
  <dcterms:created xsi:type="dcterms:W3CDTF">2018-11-28T10:07:42Z</dcterms:created>
  <dcterms:modified xsi:type="dcterms:W3CDTF">2019-04-10T10:31:44Z</dcterms:modified>
</cp:coreProperties>
</file>